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2"/>
  </p:notesMasterIdLst>
  <p:sldIdLst>
    <p:sldId id="256" r:id="rId2"/>
    <p:sldId id="257" r:id="rId3"/>
    <p:sldId id="258" r:id="rId4"/>
    <p:sldId id="266" r:id="rId5"/>
    <p:sldId id="260" r:id="rId6"/>
    <p:sldId id="261" r:id="rId7"/>
    <p:sldId id="262" r:id="rId8"/>
    <p:sldId id="263" r:id="rId9"/>
    <p:sldId id="264" r:id="rId10"/>
    <p:sldId id="268" r:id="rId11"/>
    <p:sldId id="274" r:id="rId12"/>
    <p:sldId id="269" r:id="rId13"/>
    <p:sldId id="270" r:id="rId14"/>
    <p:sldId id="275" r:id="rId15"/>
    <p:sldId id="276" r:id="rId16"/>
    <p:sldId id="267" r:id="rId17"/>
    <p:sldId id="272" r:id="rId18"/>
    <p:sldId id="273" r:id="rId19"/>
    <p:sldId id="271" r:id="rId20"/>
    <p:sldId id="265" r:id="rId21"/>
  </p:sldIdLst>
  <p:sldSz cx="16256000" cy="9144000"/>
  <p:notesSz cx="16256000" cy="9144000"/>
  <p:embeddedFontLst>
    <p:embeddedFont>
      <p:font typeface="Calibri" panose="020F0502020204030204" pitchFamily="34" charset="0"/>
      <p:regular r:id="rId23"/>
      <p:bold r:id="rId24"/>
      <p:italic r:id="rId25"/>
      <p:boldItalic r:id="rId26"/>
    </p:embeddedFont>
    <p:embeddedFont>
      <p:font typeface="Oswald Medium" panose="020B0604020202020204" charset="0"/>
      <p:regular r:id="rId27"/>
      <p:bold r:id="rId28"/>
    </p:embeddedFont>
    <p:embeddedFont>
      <p:font typeface="Work Sans" panose="020B060402020202020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667"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920682" y="1544594"/>
            <a:ext cx="7503296" cy="7129849"/>
          </a:xfrm>
        </p:spPr>
        <p:txBody>
          <a:bodyPr/>
          <a:lstStyle/>
          <a:p>
            <a:pPr marL="514350" indent="-285750" algn="just">
              <a:buFont typeface="Wingdings" panose="05000000000000000000" pitchFamily="2" charset="2"/>
              <a:buChar char="§"/>
            </a:pPr>
            <a:r>
              <a:rPr lang="en-US" sz="2200" dirty="0">
                <a:solidFill>
                  <a:schemeClr val="tx1"/>
                </a:solidFill>
              </a:rPr>
              <a:t>The model successfully converged, with variance estimates for random intercepts (batches: 0.03802) and residuals (0.02064). suggest that the model fits the data reasonably well, indicating minimal unexplained variability, and the SE (0.004423) confirming the reliability of this estimate.</a:t>
            </a:r>
          </a:p>
          <a:p>
            <a:pPr marL="228600" indent="0" algn="just"/>
            <a:endParaRPr lang="en-US" sz="2200" dirty="0">
              <a:solidFill>
                <a:schemeClr val="tx1"/>
              </a:solidFill>
            </a:endParaRPr>
          </a:p>
          <a:p>
            <a:pPr marL="514350" indent="-285750" algn="just">
              <a:buFont typeface="Wingdings" panose="05000000000000000000" pitchFamily="2" charset="2"/>
              <a:buChar char="§"/>
            </a:pPr>
            <a:r>
              <a:rPr lang="en-US" sz="2200" dirty="0">
                <a:solidFill>
                  <a:schemeClr val="tx1"/>
                </a:solidFill>
              </a:rPr>
              <a:t>The AR(1) autocorrelation (-0.2140) indicates weak negative correlation between adjacent time points. </a:t>
            </a:r>
          </a:p>
          <a:p>
            <a:endParaRPr lang="en-US" sz="2200" dirty="0">
              <a:solidFill>
                <a:schemeClr val="tx1"/>
              </a:solidFill>
            </a:endParaRPr>
          </a:p>
          <a:p>
            <a:pPr marL="514350" indent="-285750" algn="just">
              <a:buFont typeface="Wingdings" panose="05000000000000000000" pitchFamily="2" charset="2"/>
              <a:buChar char="§"/>
            </a:pPr>
            <a:r>
              <a:rPr lang="en-US" sz="2200" dirty="0">
                <a:solidFill>
                  <a:schemeClr val="tx1"/>
                </a:solidFill>
              </a:rPr>
              <a:t>Inoculation Method (𝑝=0.0286), Thickness (𝑝 &lt;0.0001), and Week (𝑝=0.0216) significantly influence the response, highlighting key factors affecting the outcome.</a:t>
            </a:r>
          </a:p>
          <a:p>
            <a:pPr algn="just"/>
            <a:endParaRPr lang="en-US" sz="2200" dirty="0">
              <a:solidFill>
                <a:schemeClr val="tx1"/>
              </a:solidFill>
            </a:endParaRPr>
          </a:p>
          <a:p>
            <a:pPr marL="514350" indent="-285750">
              <a:buFont typeface="Wingdings" panose="05000000000000000000" pitchFamily="2" charset="2"/>
              <a:buChar char="§"/>
            </a:pPr>
            <a:r>
              <a:rPr lang="en-US" sz="2200" dirty="0">
                <a:solidFill>
                  <a:schemeClr val="tx1"/>
                </a:solidFill>
              </a:rPr>
              <a:t>Significant interactions include Inoculation Method*Thickness (𝑝&lt;0.0001) and Thickness*Week (𝑝=0.0006), while Inoculation Method*Week (𝑝=0.1529) and the three-way interaction (𝑝=0.6970p) are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1094738"/>
            <a:ext cx="5012683" cy="7744461"/>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A7E8FF-A215-440D-B56F-746A05E02531}"/>
              </a:ext>
            </a:extLst>
          </p:cNvPr>
          <p:cNvSpPr>
            <a:spLocks noGrp="1"/>
          </p:cNvSpPr>
          <p:nvPr>
            <p:ph type="body" idx="1"/>
          </p:nvPr>
        </p:nvSpPr>
        <p:spPr>
          <a:xfrm>
            <a:off x="8384748" y="2570205"/>
            <a:ext cx="6085016" cy="5179540"/>
          </a:xfrm>
        </p:spPr>
        <p:txBody>
          <a:bodyPr/>
          <a:lstStyle/>
          <a:p>
            <a:pPr marL="571500" indent="-342900" algn="just">
              <a:buFont typeface="Wingdings" panose="05000000000000000000" pitchFamily="2" charset="2"/>
              <a:buChar char="§"/>
            </a:pPr>
            <a:r>
              <a:rPr lang="en-US" sz="2400" dirty="0">
                <a:solidFill>
                  <a:schemeClr val="tx1"/>
                </a:solidFill>
              </a:rPr>
              <a:t>Both inoculation method and thickness significantly influence the outcome, and their effects depend on their combinations. The most notable differences are observed in the contrast between 1/4-inch and 1/8-inch thickness for the Dry inoculation method.</a:t>
            </a:r>
          </a:p>
          <a:p>
            <a:pPr marL="571500" indent="-342900" algn="just">
              <a:buFont typeface="Wingdings" panose="05000000000000000000" pitchFamily="2" charset="2"/>
              <a:buChar char="§"/>
            </a:pPr>
            <a:endParaRPr lang="en-US" sz="2400" dirty="0">
              <a:solidFill>
                <a:schemeClr val="tx1"/>
              </a:solidFill>
            </a:endParaRPr>
          </a:p>
          <a:p>
            <a:pPr marL="571500" indent="-342900" algn="just">
              <a:buFont typeface="Wingdings" panose="05000000000000000000" pitchFamily="2" charset="2"/>
              <a:buChar char="§"/>
            </a:pPr>
            <a:r>
              <a:rPr lang="en-US" sz="2400" dirty="0">
                <a:solidFill>
                  <a:schemeClr val="tx1"/>
                </a:solidFill>
              </a:rPr>
              <a:t>This indicates that Salmonella bacteria grows more in dry jerky, particularly at 1/8-inch thickness, where bacterial growth is significantly higher than in wet jerky or thicker samples. </a:t>
            </a:r>
          </a:p>
          <a:p>
            <a:pPr marL="571500" indent="-342900" algn="just">
              <a:buFont typeface="Wingdings" panose="05000000000000000000" pitchFamily="2" charset="2"/>
              <a:buChar char="§"/>
            </a:pPr>
            <a:endParaRPr lang="en-US" sz="2400" dirty="0">
              <a:solidFill>
                <a:schemeClr val="tx1"/>
              </a:solidFill>
            </a:endParaRPr>
          </a:p>
          <a:p>
            <a:pPr marL="571500" indent="-342900" algn="just">
              <a:buFont typeface="Wingdings" panose="05000000000000000000" pitchFamily="2" charset="2"/>
              <a:buChar char="§"/>
            </a:pPr>
            <a:r>
              <a:rPr lang="en-US" sz="2400" dirty="0">
                <a:solidFill>
                  <a:schemeClr val="tx1"/>
                </a:solidFill>
              </a:rPr>
              <a:t>This highlights that the Dry inoculation method and thinner jerky provide more favorable conditions for bacterial growth.</a:t>
            </a:r>
          </a:p>
        </p:txBody>
      </p:sp>
      <p:sp>
        <p:nvSpPr>
          <p:cNvPr id="3" name="Title 2">
            <a:extLst>
              <a:ext uri="{FF2B5EF4-FFF2-40B4-BE49-F238E27FC236}">
                <a16:creationId xmlns:a16="http://schemas.microsoft.com/office/drawing/2014/main" id="{E21CA726-2BC0-4D18-858A-04541ABA5EB6}"/>
              </a:ext>
            </a:extLst>
          </p:cNvPr>
          <p:cNvSpPr>
            <a:spLocks noGrp="1"/>
          </p:cNvSpPr>
          <p:nvPr>
            <p:ph type="title"/>
          </p:nvPr>
        </p:nvSpPr>
        <p:spPr/>
        <p:txBody>
          <a:bodyPr/>
          <a:lstStyle/>
          <a:p>
            <a:r>
              <a:rPr lang="en-US" sz="4400" dirty="0">
                <a:solidFill>
                  <a:schemeClr val="accent6"/>
                </a:solidFill>
              </a:rPr>
              <a:t>Contrast Result</a:t>
            </a:r>
          </a:p>
        </p:txBody>
      </p:sp>
      <p:pic>
        <p:nvPicPr>
          <p:cNvPr id="4" name="Picture 3">
            <a:extLst>
              <a:ext uri="{FF2B5EF4-FFF2-40B4-BE49-F238E27FC236}">
                <a16:creationId xmlns:a16="http://schemas.microsoft.com/office/drawing/2014/main" id="{90B10CE5-C2C4-433F-9D14-A73263028259}"/>
              </a:ext>
            </a:extLst>
          </p:cNvPr>
          <p:cNvPicPr>
            <a:picLocks noChangeAspect="1"/>
          </p:cNvPicPr>
          <p:nvPr/>
        </p:nvPicPr>
        <p:blipFill>
          <a:blip r:embed="rId2"/>
          <a:stretch>
            <a:fillRect/>
          </a:stretch>
        </p:blipFill>
        <p:spPr>
          <a:xfrm>
            <a:off x="2410167" y="2211859"/>
            <a:ext cx="5461087" cy="4930346"/>
          </a:xfrm>
          <a:prstGeom prst="rect">
            <a:avLst/>
          </a:prstGeom>
        </p:spPr>
      </p:pic>
    </p:spTree>
    <p:extLst>
      <p:ext uri="{BB962C8B-B14F-4D97-AF65-F5344CB8AC3E}">
        <p14:creationId xmlns:p14="http://schemas.microsoft.com/office/powerpoint/2010/main" val="75358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lgn="just">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lgn="just">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194324" y="1180791"/>
            <a:ext cx="5055128" cy="7283141"/>
          </a:xfrm>
        </p:spPr>
        <p:txBody>
          <a:bodyPr/>
          <a:lstStyle/>
          <a:p>
            <a:pPr marL="571500" indent="-342900" algn="just">
              <a:buFont typeface="Wingdings" panose="05000000000000000000" pitchFamily="2" charset="2"/>
              <a:buChar char="§"/>
            </a:pPr>
            <a:r>
              <a:rPr lang="en-US" sz="2400" dirty="0">
                <a:solidFill>
                  <a:schemeClr val="tx1"/>
                </a:solidFill>
              </a:rPr>
              <a:t>Both inoculation method (Dry or Wet) and thickness (1/4-inch or 1/8-inch) significantly affect the outcome, with 1/8-inch consistently leading to higher responses than 1/4-inch (𝑝&lt;0.0001).</a:t>
            </a:r>
          </a:p>
          <a:p>
            <a:pPr marL="571500" indent="-342900" algn="just">
              <a:buFont typeface="Wingdings" panose="05000000000000000000" pitchFamily="2" charset="2"/>
              <a:buChar char="§"/>
            </a:pPr>
            <a:endParaRPr lang="en-US" sz="2400" dirty="0">
              <a:solidFill>
                <a:schemeClr val="tx1"/>
              </a:solidFill>
            </a:endParaRPr>
          </a:p>
          <a:p>
            <a:pPr marL="571500" indent="-342900" algn="just">
              <a:buFont typeface="Wingdings" panose="05000000000000000000" pitchFamily="2" charset="2"/>
              <a:buChar char="§"/>
            </a:pPr>
            <a:r>
              <a:rPr lang="en-US" sz="2400" dirty="0">
                <a:solidFill>
                  <a:schemeClr val="tx1"/>
                </a:solidFill>
              </a:rPr>
              <a:t>Significant differences are observed between Dry and Wet methods, with Wet generally performing better at 1/4-inch thickness and more noticeable differences at 1/8-inch thickness.</a:t>
            </a:r>
          </a:p>
          <a:p>
            <a:pPr algn="just"/>
            <a:endParaRPr lang="en-US" sz="2000" dirty="0">
              <a:solidFill>
                <a:schemeClr val="tx1"/>
              </a:solidFill>
            </a:endParaRP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613154" y="1094739"/>
            <a:ext cx="7581170"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588436" y="4331764"/>
            <a:ext cx="6821538" cy="4812236"/>
          </a:xfrm>
        </p:spPr>
        <p:txBody>
          <a:bodyPr/>
          <a:lstStyle/>
          <a:p>
            <a:pPr marL="571500" indent="-342900" algn="just">
              <a:buFont typeface="Wingdings" panose="05000000000000000000" pitchFamily="2" charset="2"/>
              <a:buChar char="§"/>
            </a:pPr>
            <a:r>
              <a:rPr lang="en-US" sz="2000" dirty="0">
                <a:solidFill>
                  <a:schemeClr val="tx1"/>
                </a:solidFill>
              </a:rPr>
              <a:t>The interaction between inoculation method and time (Week) is evident, with Dry inoculation showing an increase in Week 5 and Wet inoculation peaking earlier. This indicates that the timing of bacterial growth depends on the inoculation method used.</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“Method*Week”</a:t>
            </a:r>
          </a:p>
        </p:txBody>
      </p:sp>
      <p:pic>
        <p:nvPicPr>
          <p:cNvPr id="6" name="Picture 5">
            <a:extLst>
              <a:ext uri="{FF2B5EF4-FFF2-40B4-BE49-F238E27FC236}">
                <a16:creationId xmlns:a16="http://schemas.microsoft.com/office/drawing/2014/main" id="{7B75A232-3F9B-4FC3-9DF2-91AC2EF6C530}"/>
              </a:ext>
            </a:extLst>
          </p:cNvPr>
          <p:cNvPicPr>
            <a:picLocks noChangeAspect="1"/>
          </p:cNvPicPr>
          <p:nvPr/>
        </p:nvPicPr>
        <p:blipFill>
          <a:blip r:embed="rId2"/>
          <a:stretch>
            <a:fillRect/>
          </a:stretch>
        </p:blipFill>
        <p:spPr>
          <a:xfrm>
            <a:off x="2743200" y="1752600"/>
            <a:ext cx="6512011" cy="2819400"/>
          </a:xfrm>
          <a:prstGeom prst="rect">
            <a:avLst/>
          </a:prstGeom>
        </p:spPr>
      </p:pic>
      <p:pic>
        <p:nvPicPr>
          <p:cNvPr id="7" name="Picture 6">
            <a:extLst>
              <a:ext uri="{FF2B5EF4-FFF2-40B4-BE49-F238E27FC236}">
                <a16:creationId xmlns:a16="http://schemas.microsoft.com/office/drawing/2014/main" id="{6A50E84E-51F8-425A-9EDF-954621DBF0C7}"/>
              </a:ext>
            </a:extLst>
          </p:cNvPr>
          <p:cNvPicPr>
            <a:picLocks noChangeAspect="1"/>
          </p:cNvPicPr>
          <p:nvPr/>
        </p:nvPicPr>
        <p:blipFill>
          <a:blip r:embed="rId3"/>
          <a:stretch>
            <a:fillRect/>
          </a:stretch>
        </p:blipFill>
        <p:spPr>
          <a:xfrm>
            <a:off x="9734878" y="1902889"/>
            <a:ext cx="5562787" cy="2428875"/>
          </a:xfrm>
          <a:prstGeom prst="rect">
            <a:avLst/>
          </a:prstGeom>
        </p:spPr>
      </p:pic>
      <p:sp>
        <p:nvSpPr>
          <p:cNvPr id="8" name="TextBox 7">
            <a:extLst>
              <a:ext uri="{FF2B5EF4-FFF2-40B4-BE49-F238E27FC236}">
                <a16:creationId xmlns:a16="http://schemas.microsoft.com/office/drawing/2014/main" id="{FA2277F0-564D-485D-978E-280C493687E8}"/>
              </a:ext>
            </a:extLst>
          </p:cNvPr>
          <p:cNvSpPr txBox="1"/>
          <p:nvPr/>
        </p:nvSpPr>
        <p:spPr>
          <a:xfrm>
            <a:off x="10083113" y="5313405"/>
            <a:ext cx="5412260" cy="2862322"/>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Work Sans" panose="020B0604020202020204" charset="0"/>
              </a:rPr>
              <a:t>The interaction between Inoculation Method and Week is significant, with differences in bacterial growth patterns being particularly pronounced for Week 5, where the Dry method shows significantly higher responses than Wet. This suggests the impact of inoculation method depends on the week of measurement.</a:t>
            </a:r>
          </a:p>
        </p:txBody>
      </p:sp>
    </p:spTree>
    <p:extLst>
      <p:ext uri="{BB962C8B-B14F-4D97-AF65-F5344CB8AC3E}">
        <p14:creationId xmlns:p14="http://schemas.microsoft.com/office/powerpoint/2010/main" val="33181388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656094" y="4739537"/>
            <a:ext cx="6821538" cy="4812236"/>
          </a:xfrm>
        </p:spPr>
        <p:txBody>
          <a:bodyPr/>
          <a:lstStyle/>
          <a:p>
            <a:pPr marL="571500" indent="-342900" algn="just">
              <a:buFont typeface="Wingdings" panose="05000000000000000000" pitchFamily="2" charset="2"/>
              <a:buChar char="§"/>
            </a:pPr>
            <a:r>
              <a:rPr lang="en-US" sz="2000" dirty="0">
                <a:solidFill>
                  <a:schemeClr val="tx1"/>
                </a:solidFill>
              </a:rPr>
              <a:t>The 1/8-inch thickness facilitates higher bacterial growth compared to 1/4-inch across all weeks, with Week 2 showing the highest </a:t>
            </a:r>
            <a:r>
              <a:rPr lang="en-US" sz="2000" dirty="0" err="1">
                <a:solidFill>
                  <a:schemeClr val="tx1"/>
                </a:solidFill>
              </a:rPr>
              <a:t>LSMean</a:t>
            </a:r>
            <a:r>
              <a:rPr lang="en-US" sz="2000" dirty="0">
                <a:solidFill>
                  <a:schemeClr val="tx1"/>
                </a:solidFill>
              </a:rPr>
              <a:t> for 1/8-inch. This highlights that the combination of thinner slices and Week 2 conditions create the most favorable environment for bacterial growth.</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“Thickness*Week”</a:t>
            </a:r>
          </a:p>
        </p:txBody>
      </p:sp>
      <p:sp>
        <p:nvSpPr>
          <p:cNvPr id="8" name="TextBox 7">
            <a:extLst>
              <a:ext uri="{FF2B5EF4-FFF2-40B4-BE49-F238E27FC236}">
                <a16:creationId xmlns:a16="http://schemas.microsoft.com/office/drawing/2014/main" id="{FA2277F0-564D-485D-978E-280C493687E8}"/>
              </a:ext>
            </a:extLst>
          </p:cNvPr>
          <p:cNvSpPr txBox="1"/>
          <p:nvPr/>
        </p:nvSpPr>
        <p:spPr>
          <a:xfrm>
            <a:off x="10083113" y="5142576"/>
            <a:ext cx="5474044" cy="3477875"/>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Work Sans" panose="020B0604020202020204" charset="0"/>
              </a:rPr>
              <a:t>The 1/8-inch thickness shows greater variability in bacterial growth across weeks, highlighting its susceptibility. Thickness differences are most significant in Weeks 1 and 2, where thinner slices (1/8-inch) show much higher bacterial growth than thicker slices (1/4-inch). By Week 5, the effect of thickness diminishes, suggesting bacterial growth stabilizes between the two thicknesses.</a:t>
            </a:r>
          </a:p>
        </p:txBody>
      </p:sp>
      <p:pic>
        <p:nvPicPr>
          <p:cNvPr id="5" name="Picture 4">
            <a:extLst>
              <a:ext uri="{FF2B5EF4-FFF2-40B4-BE49-F238E27FC236}">
                <a16:creationId xmlns:a16="http://schemas.microsoft.com/office/drawing/2014/main" id="{7EBD8631-7B07-4ACB-B4F1-0F1731AE1A22}"/>
              </a:ext>
            </a:extLst>
          </p:cNvPr>
          <p:cNvPicPr>
            <a:picLocks noChangeAspect="1"/>
          </p:cNvPicPr>
          <p:nvPr/>
        </p:nvPicPr>
        <p:blipFill>
          <a:blip r:embed="rId2"/>
          <a:stretch>
            <a:fillRect/>
          </a:stretch>
        </p:blipFill>
        <p:spPr>
          <a:xfrm>
            <a:off x="3052119" y="1902888"/>
            <a:ext cx="6240162" cy="3917143"/>
          </a:xfrm>
          <a:prstGeom prst="rect">
            <a:avLst/>
          </a:prstGeom>
        </p:spPr>
      </p:pic>
      <p:pic>
        <p:nvPicPr>
          <p:cNvPr id="9" name="Picture 8">
            <a:extLst>
              <a:ext uri="{FF2B5EF4-FFF2-40B4-BE49-F238E27FC236}">
                <a16:creationId xmlns:a16="http://schemas.microsoft.com/office/drawing/2014/main" id="{EFE2CC0B-22D1-4AFA-8ED0-7D0F791B1B41}"/>
              </a:ext>
            </a:extLst>
          </p:cNvPr>
          <p:cNvPicPr>
            <a:picLocks noChangeAspect="1"/>
          </p:cNvPicPr>
          <p:nvPr/>
        </p:nvPicPr>
        <p:blipFill>
          <a:blip r:embed="rId3"/>
          <a:stretch>
            <a:fillRect/>
          </a:stretch>
        </p:blipFill>
        <p:spPr>
          <a:xfrm>
            <a:off x="10083113" y="2025864"/>
            <a:ext cx="4794422" cy="2713673"/>
          </a:xfrm>
          <a:prstGeom prst="rect">
            <a:avLst/>
          </a:prstGeom>
        </p:spPr>
      </p:pic>
    </p:spTree>
    <p:extLst>
      <p:ext uri="{BB962C8B-B14F-4D97-AF65-F5344CB8AC3E}">
        <p14:creationId xmlns:p14="http://schemas.microsoft.com/office/powerpoint/2010/main" val="2183606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576486" y="1447800"/>
            <a:ext cx="5714314"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434281" y="1447801"/>
            <a:ext cx="6993924" cy="68580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8523A-3BBB-4249-9DD2-A9854B0E9175}"/>
              </a:ext>
            </a:extLst>
          </p:cNvPr>
          <p:cNvSpPr>
            <a:spLocks noGrp="1"/>
          </p:cNvSpPr>
          <p:nvPr>
            <p:ph type="body" idx="1"/>
          </p:nvPr>
        </p:nvSpPr>
        <p:spPr>
          <a:xfrm>
            <a:off x="2519276" y="1472513"/>
            <a:ext cx="11745914" cy="6858000"/>
          </a:xfrm>
        </p:spPr>
        <p:txBody>
          <a:bodyPr/>
          <a:lstStyle/>
          <a:p>
            <a:endParaRPr lang="en-US" dirty="0"/>
          </a:p>
        </p:txBody>
      </p:sp>
      <p:sp>
        <p:nvSpPr>
          <p:cNvPr id="3" name="Title 2">
            <a:extLst>
              <a:ext uri="{FF2B5EF4-FFF2-40B4-BE49-F238E27FC236}">
                <a16:creationId xmlns:a16="http://schemas.microsoft.com/office/drawing/2014/main" id="{B46EDECD-0F5E-4846-926E-9A7DF0B24CCD}"/>
              </a:ext>
            </a:extLst>
          </p:cNvPr>
          <p:cNvSpPr>
            <a:spLocks noGrp="1"/>
          </p:cNvSpPr>
          <p:nvPr>
            <p:ph type="title"/>
          </p:nvPr>
        </p:nvSpPr>
        <p:spPr>
          <a:xfrm>
            <a:off x="2401884" y="609600"/>
            <a:ext cx="11745915" cy="485139"/>
          </a:xfrm>
        </p:spPr>
        <p:txBody>
          <a:bodyPr/>
          <a:lstStyle/>
          <a:p>
            <a:r>
              <a:rPr lang="en-US" dirty="0"/>
              <a:t>Summary</a:t>
            </a:r>
          </a:p>
        </p:txBody>
      </p:sp>
    </p:spTree>
    <p:extLst>
      <p:ext uri="{BB962C8B-B14F-4D97-AF65-F5344CB8AC3E}">
        <p14:creationId xmlns:p14="http://schemas.microsoft.com/office/powerpoint/2010/main" val="189287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05873-BB6D-468D-9E6B-D2B76D404920}"/>
              </a:ext>
            </a:extLst>
          </p:cNvPr>
          <p:cNvSpPr>
            <a:spLocks noGrp="1"/>
          </p:cNvSpPr>
          <p:nvPr>
            <p:ph type="body" idx="1"/>
          </p:nvPr>
        </p:nvSpPr>
        <p:spPr>
          <a:xfrm>
            <a:off x="3544886" y="1447800"/>
            <a:ext cx="11777492" cy="6858000"/>
          </a:xfrm>
        </p:spPr>
        <p:txBody>
          <a:bodyPr/>
          <a:lstStyle/>
          <a:p>
            <a:pPr marL="914400" indent="-685800">
              <a:buFont typeface="Wingdings" panose="05000000000000000000" pitchFamily="2" charset="2"/>
              <a:buChar char="v"/>
            </a:pPr>
            <a:r>
              <a:rPr lang="en-US" sz="2000" dirty="0"/>
              <a:t>Since bacteria growth is stronger in dry and thick beef jerky, to lessen the bacteria effect, the client might emphasize on making wet and less thin jerky. </a:t>
            </a:r>
          </a:p>
          <a:p>
            <a:pPr marL="228600" indent="0"/>
            <a:endParaRPr lang="en-US" sz="2000" dirty="0"/>
          </a:p>
          <a:p>
            <a:pPr marL="914400" indent="-685800">
              <a:buFont typeface="Wingdings" panose="05000000000000000000" pitchFamily="2" charset="2"/>
              <a:buChar char="v"/>
            </a:pPr>
            <a:r>
              <a:rPr lang="en-US" sz="2000" dirty="0"/>
              <a:t>To reduce bacterial growth, focus on critical weeks: prioritize monitoring Week 2 and Week 5 for inoculation methods, as these show significant differences between Dry and Wet, and Week 1 and Week 2 for thickness, as 1/8-inch slices are more prone to bacterial growth. </a:t>
            </a:r>
          </a:p>
          <a:p>
            <a:pPr marL="914400" indent="-685800">
              <a:buFont typeface="Wingdings" panose="05000000000000000000" pitchFamily="2" charset="2"/>
              <a:buChar char="v"/>
            </a:pPr>
            <a:endParaRPr lang="en-US" sz="2000" dirty="0"/>
          </a:p>
          <a:p>
            <a:pPr marL="914400" indent="-685800">
              <a:buFont typeface="Wingdings" panose="05000000000000000000" pitchFamily="2" charset="2"/>
              <a:buChar char="v"/>
            </a:pPr>
            <a:r>
              <a:rPr lang="en-US" sz="2000" dirty="0"/>
              <a:t>Use </a:t>
            </a:r>
            <a:r>
              <a:rPr lang="en-US" sz="2000" b="1" dirty="0"/>
              <a:t>thicker slices (1/4-inch)</a:t>
            </a:r>
            <a:r>
              <a:rPr lang="en-US" sz="2000" dirty="0"/>
              <a:t> to minimize bacterial growth and ensure uniform thickness during processing</a:t>
            </a:r>
          </a:p>
          <a:p>
            <a:pPr marL="914400" indent="-685800">
              <a:buFont typeface="Wingdings" panose="05000000000000000000" pitchFamily="2" charset="2"/>
              <a:buChar char="v"/>
            </a:pPr>
            <a:endParaRPr lang="en-US" sz="2000" dirty="0"/>
          </a:p>
          <a:p>
            <a:pPr marL="914400" indent="-685800">
              <a:buFont typeface="Wingdings" panose="05000000000000000000" pitchFamily="2" charset="2"/>
              <a:buChar char="v"/>
            </a:pPr>
            <a:r>
              <a:rPr lang="en-US" sz="2000" dirty="0"/>
              <a:t>P</a:t>
            </a:r>
            <a:r>
              <a:rPr lang="en-US" sz="2000"/>
              <a:t>rioritize </a:t>
            </a:r>
            <a:r>
              <a:rPr lang="en-US" sz="2000" dirty="0"/>
              <a:t>the </a:t>
            </a:r>
            <a:r>
              <a:rPr lang="en-US" sz="2000" b="1" dirty="0"/>
              <a:t>Wet inoculation method</a:t>
            </a:r>
            <a:r>
              <a:rPr lang="en-US" sz="2000" dirty="0"/>
              <a:t> over Dry, as it consistently results in lower bacterial growth, especially during the critical weeks</a:t>
            </a:r>
          </a:p>
        </p:txBody>
      </p:sp>
      <p:sp>
        <p:nvSpPr>
          <p:cNvPr id="3" name="Title 2">
            <a:extLst>
              <a:ext uri="{FF2B5EF4-FFF2-40B4-BE49-F238E27FC236}">
                <a16:creationId xmlns:a16="http://schemas.microsoft.com/office/drawing/2014/main" id="{74DEDB3D-2B79-4D30-94B3-F74D746A4AAC}"/>
              </a:ext>
            </a:extLst>
          </p:cNvPr>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176153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361935" y="1964938"/>
            <a:ext cx="9585757"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100" name="Google Shape;100;p17"/>
          <p:cNvPicPr preferRelativeResize="0"/>
          <p:nvPr/>
        </p:nvPicPr>
        <p:blipFill>
          <a:blip r:embed="rId3">
            <a:alphaModFix/>
          </a:blip>
          <a:stretch>
            <a:fillRect/>
          </a:stretch>
        </p:blipFill>
        <p:spPr>
          <a:xfrm>
            <a:off x="5006438" y="5176125"/>
            <a:ext cx="6905476" cy="3129675"/>
          </a:xfrm>
          <a:prstGeom prst="rect">
            <a:avLst/>
          </a:prstGeom>
          <a:noFill/>
          <a:ln w="28575" cap="flat" cmpd="sng">
            <a:no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385</TotalTime>
  <Words>1515</Words>
  <Application>Microsoft Office PowerPoint</Application>
  <PresentationFormat>Custom</PresentationFormat>
  <Paragraphs>118</Paragraphs>
  <Slides>20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Wingdings</vt:lpstr>
      <vt:lpstr>Oswald Medium</vt:lpstr>
      <vt:lpstr>Arial</vt:lpstr>
      <vt:lpstr>Calibri</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Contrast Result</vt:lpstr>
      <vt:lpstr>Model Results</vt:lpstr>
      <vt:lpstr>Model Results- “Method*Thickness</vt:lpstr>
      <vt:lpstr>Model Results- “Method*Week”</vt:lpstr>
      <vt:lpstr>Model Results- “Thickness*Week”</vt:lpstr>
      <vt:lpstr>Model Result- Assumption Checking</vt:lpstr>
      <vt:lpstr>Summary</vt:lpstr>
      <vt:lpstr>Recommendation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27</cp:revision>
  <dcterms:modified xsi:type="dcterms:W3CDTF">2024-12-10T02:50:47Z</dcterms:modified>
</cp:coreProperties>
</file>